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5" r:id="rId2"/>
    <p:sldId id="260" r:id="rId3"/>
    <p:sldId id="377" r:id="rId4"/>
    <p:sldId id="466" r:id="rId5"/>
    <p:sldId id="430" r:id="rId6"/>
    <p:sldId id="393" r:id="rId7"/>
    <p:sldId id="429" r:id="rId8"/>
    <p:sldId id="276" r:id="rId9"/>
    <p:sldId id="421" r:id="rId10"/>
    <p:sldId id="381" r:id="rId11"/>
    <p:sldId id="431" r:id="rId12"/>
    <p:sldId id="418" r:id="rId13"/>
    <p:sldId id="432" r:id="rId14"/>
    <p:sldId id="422" r:id="rId15"/>
    <p:sldId id="380" r:id="rId16"/>
    <p:sldId id="382" r:id="rId17"/>
    <p:sldId id="379" r:id="rId18"/>
    <p:sldId id="378" r:id="rId19"/>
    <p:sldId id="376" r:id="rId20"/>
    <p:sldId id="427" r:id="rId21"/>
    <p:sldId id="428" r:id="rId22"/>
    <p:sldId id="387" r:id="rId23"/>
    <p:sldId id="394" r:id="rId24"/>
    <p:sldId id="434" r:id="rId25"/>
    <p:sldId id="438" r:id="rId26"/>
    <p:sldId id="388" r:id="rId27"/>
    <p:sldId id="435" r:id="rId28"/>
    <p:sldId id="433" r:id="rId29"/>
    <p:sldId id="465" r:id="rId30"/>
    <p:sldId id="395" r:id="rId31"/>
    <p:sldId id="437" r:id="rId32"/>
    <p:sldId id="439" r:id="rId33"/>
    <p:sldId id="441" r:id="rId34"/>
    <p:sldId id="389" r:id="rId35"/>
    <p:sldId id="390" r:id="rId36"/>
    <p:sldId id="440" r:id="rId37"/>
    <p:sldId id="443" r:id="rId38"/>
    <p:sldId id="396" r:id="rId39"/>
    <p:sldId id="442" r:id="rId40"/>
    <p:sldId id="416" r:id="rId41"/>
    <p:sldId id="397" r:id="rId42"/>
    <p:sldId id="401" r:id="rId43"/>
    <p:sldId id="406" r:id="rId44"/>
    <p:sldId id="410" r:id="rId45"/>
    <p:sldId id="411" r:id="rId46"/>
    <p:sldId id="412" r:id="rId47"/>
    <p:sldId id="398" r:id="rId48"/>
    <p:sldId id="402" r:id="rId49"/>
    <p:sldId id="462" r:id="rId50"/>
    <p:sldId id="444" r:id="rId51"/>
    <p:sldId id="413" r:id="rId52"/>
    <p:sldId id="399" r:id="rId53"/>
    <p:sldId id="445" r:id="rId54"/>
    <p:sldId id="414" r:id="rId55"/>
    <p:sldId id="448" r:id="rId56"/>
    <p:sldId id="447" r:id="rId57"/>
    <p:sldId id="449" r:id="rId58"/>
    <p:sldId id="450" r:id="rId59"/>
    <p:sldId id="451" r:id="rId60"/>
    <p:sldId id="459" r:id="rId61"/>
    <p:sldId id="460" r:id="rId62"/>
    <p:sldId id="400" r:id="rId63"/>
    <p:sldId id="403" r:id="rId64"/>
    <p:sldId id="464" r:id="rId65"/>
    <p:sldId id="404" r:id="rId66"/>
    <p:sldId id="463" r:id="rId67"/>
    <p:sldId id="41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110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ac.nz/assets/Uploads/aee4645bb2/10-Michael-Potter-Pinhole-Photographs.pdf" TargetMode="External"/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11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transform.html#skimage.transform.PolynomialTransform" TargetMode="External"/><Relationship Id="rId2" Type="http://schemas.openxmlformats.org/officeDocument/2006/relationships/hyperlink" Target="https://scikit-image.org/docs/stable/api/skimage.transform.html#skimage.transform.PiecewiseAffineTransfor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3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Relationship Id="rId9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3.png"/><Relationship Id="rId7" Type="http://schemas.openxmlformats.org/officeDocument/2006/relationships/image" Target="../media/image59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710.png"/><Relationship Id="rId12" Type="http://schemas.openxmlformats.org/officeDocument/2006/relationships/image" Target="../media/image77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0.png"/><Relationship Id="rId7" Type="http://schemas.openxmlformats.org/officeDocument/2006/relationships/image" Target="../media/image8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0.png"/><Relationship Id="rId9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2021, 2022, 2023, 2024, 2025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Projections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hlinkClick r:id="rId2"/>
                  </a:rPr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Long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known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principle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known description by Chinese philosopher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Mo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Ti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 (Mozi) </a:t>
                </a:r>
                <a:r>
                  <a:rPr lang="en-US" dirty="0"/>
                  <a:t>in 5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Described by Greek philosopher Aristotle in 4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Known in Europe as Camera Obscura from about the 10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Pinhole camera is a chamber with a small hole on one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is a canonical model for image formation</a:t>
            </a:r>
          </a:p>
          <a:p>
            <a:r>
              <a:rPr lang="en-US" dirty="0"/>
              <a:t>Pinhole camera is a chamber with a small hole on one side</a:t>
            </a:r>
          </a:p>
          <a:p>
            <a:r>
              <a:rPr lang="en-US" dirty="0"/>
              <a:t>Image on side of chamber opposite hole</a:t>
            </a:r>
          </a:p>
          <a:p>
            <a:r>
              <a:rPr lang="en-US" dirty="0"/>
              <a:t>Use cartesian coordinates on the image plane</a:t>
            </a:r>
          </a:p>
          <a:p>
            <a:r>
              <a:rPr lang="en-US" dirty="0"/>
              <a:t>Pinhole is the origin of the coordinate system</a:t>
            </a:r>
          </a:p>
          <a:p>
            <a:r>
              <a:rPr lang="en-US" dirty="0"/>
              <a:t>Transform from real-world coordinates to image plane coordinates</a:t>
            </a:r>
          </a:p>
        </p:txBody>
      </p:sp>
    </p:spTree>
    <p:extLst>
      <p:ext uri="{BB962C8B-B14F-4D97-AF65-F5344CB8AC3E}">
        <p14:creationId xmlns:p14="http://schemas.microsoft.com/office/powerpoint/2010/main" val="12921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</a:t>
            </a:r>
            <a:r>
              <a:rPr lang="en-US" b="1" dirty="0"/>
              <a:t>smaller the aperture </a:t>
            </a:r>
            <a:r>
              <a:rPr lang="en-US" dirty="0"/>
              <a:t>of the pinhole the light is focused to a point and the </a:t>
            </a:r>
            <a:r>
              <a:rPr lang="en-US" b="1" dirty="0"/>
              <a:t>image is sharper</a:t>
            </a:r>
            <a:r>
              <a:rPr lang="en-US" dirty="0"/>
              <a:t>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</a:t>
            </a:r>
            <a:r>
              <a:rPr lang="en-US" sz="4000">
                <a:latin typeface="+mn-lt"/>
              </a:rPr>
              <a:t>Cartesian Coordinates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470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858293" y="2602756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5310643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36886" y="3976357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23765" y="3860878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503753" y="4058012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5140184" y="3276103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</p:cNvCxnSpPr>
          <p:nvPr/>
        </p:nvCxnSpPr>
        <p:spPr>
          <a:xfrm flipV="1">
            <a:off x="789301" y="3889716"/>
            <a:ext cx="9073678" cy="9446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</p:cNvCxnSpPr>
          <p:nvPr/>
        </p:nvCxnSpPr>
        <p:spPr>
          <a:xfrm flipV="1">
            <a:off x="2329021" y="2993864"/>
            <a:ext cx="7126377" cy="17254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2902274-ABB0-440D-8A9F-66FB0325025B}"/>
              </a:ext>
            </a:extLst>
          </p:cNvPr>
          <p:cNvSpPr/>
          <p:nvPr/>
        </p:nvSpPr>
        <p:spPr>
          <a:xfrm>
            <a:off x="2149690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2200520" y="461428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408486" y="28635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7756367" y="3921531"/>
            <a:ext cx="190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Axis,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A709A-5B43-4454-8BA5-9857044CACB2}"/>
              </a:ext>
            </a:extLst>
          </p:cNvPr>
          <p:cNvSpPr txBox="1"/>
          <p:nvPr/>
        </p:nvSpPr>
        <p:spPr>
          <a:xfrm>
            <a:off x="4620360" y="2578172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29EC29-D928-4F05-8862-169DB8A31901}"/>
              </a:ext>
            </a:extLst>
          </p:cNvPr>
          <p:cNvSpPr txBox="1"/>
          <p:nvPr/>
        </p:nvSpPr>
        <p:spPr>
          <a:xfrm>
            <a:off x="8708757" y="2218954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01760-23DD-45FA-8DCC-A950106B9614}"/>
              </a:ext>
            </a:extLst>
          </p:cNvPr>
          <p:cNvSpPr txBox="1"/>
          <p:nvPr/>
        </p:nvSpPr>
        <p:spPr>
          <a:xfrm>
            <a:off x="2375933" y="5222254"/>
            <a:ext cx="9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10A9C2-9C23-44D6-913A-F8AFAC0FE754}"/>
              </a:ext>
            </a:extLst>
          </p:cNvPr>
          <p:cNvCxnSpPr>
            <a:cxnSpLocks/>
          </p:cNvCxnSpPr>
          <p:nvPr/>
        </p:nvCxnSpPr>
        <p:spPr>
          <a:xfrm flipH="1">
            <a:off x="2329021" y="6157023"/>
            <a:ext cx="3071124" cy="21828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/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2B6EE-4ACA-45EA-9F03-FD440B96BB7B}"/>
              </a:ext>
            </a:extLst>
          </p:cNvPr>
          <p:cNvCxnSpPr>
            <a:cxnSpLocks/>
          </p:cNvCxnSpPr>
          <p:nvPr/>
        </p:nvCxnSpPr>
        <p:spPr>
          <a:xfrm flipH="1" flipV="1">
            <a:off x="5471005" y="6130881"/>
            <a:ext cx="4087170" cy="1018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/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C1A9D1-26F5-4520-AFB8-A60A8A0CA2F7}"/>
              </a:ext>
            </a:extLst>
          </p:cNvPr>
          <p:cNvCxnSpPr>
            <a:cxnSpLocks/>
          </p:cNvCxnSpPr>
          <p:nvPr/>
        </p:nvCxnSpPr>
        <p:spPr>
          <a:xfrm>
            <a:off x="9521606" y="3119117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132D5-92BF-4BD3-B230-0D34D04F303A}"/>
              </a:ext>
            </a:extLst>
          </p:cNvPr>
          <p:cNvCxnSpPr>
            <a:cxnSpLocks/>
          </p:cNvCxnSpPr>
          <p:nvPr/>
        </p:nvCxnSpPr>
        <p:spPr>
          <a:xfrm>
            <a:off x="5423764" y="4906723"/>
            <a:ext cx="23622" cy="155122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FEB86E-598A-4150-845E-CC188CA6D322}"/>
              </a:ext>
            </a:extLst>
          </p:cNvPr>
          <p:cNvCxnSpPr>
            <a:cxnSpLocks/>
          </p:cNvCxnSpPr>
          <p:nvPr/>
        </p:nvCxnSpPr>
        <p:spPr>
          <a:xfrm>
            <a:off x="2332789" y="4885239"/>
            <a:ext cx="17420" cy="133151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063C2-CE15-272E-9CF8-55665FC47FDE}"/>
              </a:ext>
            </a:extLst>
          </p:cNvPr>
          <p:cNvSpPr txBox="1"/>
          <p:nvPr/>
        </p:nvSpPr>
        <p:spPr>
          <a:xfrm>
            <a:off x="1411021" y="3386775"/>
            <a:ext cx="202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Point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62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:r>
                  <a:rPr lang="en-US" dirty="0"/>
                  <a:t>3-D real-world position translates to x-y position on image plane</a:t>
                </a:r>
              </a:p>
              <a:p>
                <a:r>
                  <a:rPr lang="en-US" dirty="0"/>
                  <a:t>Positions are defined relative to the </a:t>
                </a:r>
                <a:r>
                  <a:rPr lang="en-US" b="1" dirty="0"/>
                  <a:t>optic axis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b="1" dirty="0"/>
                  <a:t>Optical center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, is origin of coordinate system</a:t>
                </a:r>
              </a:p>
              <a:p>
                <a:r>
                  <a:rPr lang="en-US" i="1" dirty="0"/>
                  <a:t>x-y</a:t>
                </a:r>
                <a:r>
                  <a:rPr lang="en-US" dirty="0"/>
                  <a:t> </a:t>
                </a:r>
                <a:r>
                  <a:rPr lang="en-US" b="1" dirty="0"/>
                  <a:t>image plane </a:t>
                </a:r>
                <a:r>
                  <a:rPr lang="en-US" dirty="0"/>
                  <a:t>position,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changes with optical center coordinates: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- horizontal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- vertical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- distance from optic center along the optic axis</a:t>
                </a:r>
              </a:p>
              <a:p>
                <a:r>
                  <a:rPr lang="en-US" dirty="0"/>
                  <a:t>Pinhole camera image </a:t>
                </a:r>
                <a:r>
                  <a:rPr lang="en-US" b="1" dirty="0"/>
                  <a:t>inverted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Coordinate System for 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Images are formed on an </a:t>
                </a:r>
                <a:r>
                  <a:rPr lang="en-US" b="1" dirty="0"/>
                  <a:t>image plane</a:t>
                </a:r>
              </a:p>
              <a:p>
                <a:r>
                  <a:rPr lang="en-US" dirty="0"/>
                  <a:t>Place image plane between pin hole, origin, and object</a:t>
                </a:r>
              </a:p>
              <a:p>
                <a:pPr lvl="1"/>
                <a:r>
                  <a:rPr lang="en-US" dirty="0"/>
                  <a:t>Image no longer inverted </a:t>
                </a:r>
              </a:p>
              <a:p>
                <a:pPr lvl="1"/>
                <a:r>
                  <a:rPr lang="en-US" dirty="0"/>
                  <a:t>Simplifies transformations </a:t>
                </a:r>
              </a:p>
              <a:p>
                <a:r>
                  <a:rPr lang="en-US" dirty="0"/>
                  <a:t>Real-world and image plane coordinate along </a:t>
                </a:r>
                <a:r>
                  <a:rPr lang="en-US" b="1" dirty="0"/>
                  <a:t>optic axis </a:t>
                </a:r>
                <a:r>
                  <a:rPr lang="en-US" dirty="0"/>
                  <a:t>measured from  </a:t>
                </a:r>
                <a:r>
                  <a:rPr lang="en-US" b="1" dirty="0"/>
                  <a:t>optic center </a:t>
                </a:r>
              </a:p>
              <a:p>
                <a:r>
                  <a:rPr lang="en-US" dirty="0"/>
                  <a:t>Distance from origin to image plane is </a:t>
                </a:r>
                <a:r>
                  <a:rPr lang="en-US" b="1" dirty="0"/>
                  <a:t>focal length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 model by setting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Cartesian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2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 =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homogenous coordinates to </a:t>
                </a:r>
                <a:r>
                  <a:rPr lang="en-US" b="1" dirty="0"/>
                  <a:t>cartesian coordinates</a:t>
                </a:r>
                <a:endParaRPr lang="en-US" dirty="0"/>
              </a:p>
              <a:p>
                <a:r>
                  <a:rPr lang="en-US" dirty="0"/>
                  <a:t>Transform from real-world to image plane coordinates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distance from origin to object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:r>
                  <a:rPr lang="en-US" b="1" dirty="0"/>
                  <a:t>inverse focal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 and </a:t>
                </a:r>
                <a:r>
                  <a:rPr lang="en-US" i="1" dirty="0"/>
                  <a:t>w = </a:t>
                </a:r>
                <a:r>
                  <a:rPr lang="en-US" dirty="0"/>
                  <a:t>distance from origin to image plane: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all measured in real-world units, e.g. mm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2397" b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transform between light scattered off objects and projections on a </a:t>
            </a:r>
            <a:r>
              <a:rPr lang="en-US" b="1" dirty="0"/>
              <a:t>camera image plane</a:t>
            </a:r>
            <a:r>
              <a:rPr lang="en-US" dirty="0"/>
              <a:t>?  </a:t>
            </a:r>
          </a:p>
          <a:p>
            <a:r>
              <a:rPr lang="en-US" dirty="0"/>
              <a:t>Use </a:t>
            </a:r>
            <a:r>
              <a:rPr lang="en-US" b="1" dirty="0"/>
              <a:t>planar projective transformation </a:t>
            </a:r>
            <a:r>
              <a:rPr lang="en-US" dirty="0"/>
              <a:t>to model projection of an object to a camera image plane</a:t>
            </a:r>
          </a:p>
          <a:p>
            <a:r>
              <a:rPr lang="en-US" dirty="0"/>
              <a:t>Use projection to transform one </a:t>
            </a:r>
            <a:r>
              <a:rPr lang="en-US" b="1" dirty="0"/>
              <a:t>camera pose </a:t>
            </a:r>
            <a:r>
              <a:rPr lang="en-US" dirty="0"/>
              <a:t>to another </a:t>
            </a:r>
          </a:p>
          <a:p>
            <a:r>
              <a:rPr lang="en-US" dirty="0"/>
              <a:t>Inverse transform from image planes to real-world object location</a:t>
            </a:r>
          </a:p>
          <a:p>
            <a:r>
              <a:rPr lang="en-US" dirty="0"/>
              <a:t>Planar transformations use </a:t>
            </a:r>
            <a:r>
              <a:rPr lang="en-US" b="1" dirty="0"/>
              <a:t>projection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02D6FF-5AF1-C55D-CECA-EBFF07BDC6DE}"/>
              </a:ext>
            </a:extLst>
          </p:cNvPr>
          <p:cNvSpPr/>
          <p:nvPr/>
        </p:nvSpPr>
        <p:spPr>
          <a:xfrm rot="16200000">
            <a:off x="6853971" y="1225309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Focal Length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CEC31E-0AD6-4816-BB2D-79E5BE1C2E0F}"/>
              </a:ext>
            </a:extLst>
          </p:cNvPr>
          <p:cNvSpPr/>
          <p:nvPr/>
        </p:nvSpPr>
        <p:spPr>
          <a:xfrm rot="16200000">
            <a:off x="975571" y="1183356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AAB5E-9B82-410B-9A35-131AD71645A2}"/>
              </a:ext>
            </a:extLst>
          </p:cNvPr>
          <p:cNvCxnSpPr>
            <a:cxnSpLocks/>
          </p:cNvCxnSpPr>
          <p:nvPr/>
        </p:nvCxnSpPr>
        <p:spPr>
          <a:xfrm>
            <a:off x="1339545" y="3099368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6200000">
            <a:off x="7914175" y="1183355"/>
            <a:ext cx="1252341" cy="4578573"/>
          </a:xfrm>
          <a:prstGeom prst="triangle">
            <a:avLst>
              <a:gd name="adj" fmla="val 51497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671C50-930B-4FAB-863E-EAC9DB6E59CF}"/>
              </a:ext>
            </a:extLst>
          </p:cNvPr>
          <p:cNvSpPr txBox="1">
            <a:spLocks/>
          </p:cNvSpPr>
          <p:nvPr/>
        </p:nvSpPr>
        <p:spPr>
          <a:xfrm>
            <a:off x="702036" y="5860510"/>
            <a:ext cx="3919816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Short focal length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24AFACF-DD74-4E46-87EB-F2595CC76E94}"/>
              </a:ext>
            </a:extLst>
          </p:cNvPr>
          <p:cNvSpPr txBox="1">
            <a:spLocks/>
          </p:cNvSpPr>
          <p:nvPr/>
        </p:nvSpPr>
        <p:spPr>
          <a:xfrm>
            <a:off x="7115999" y="5856977"/>
            <a:ext cx="3919816" cy="56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Long focal length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F52702-AB64-2322-CCCA-A9F5FA3C2904}"/>
              </a:ext>
            </a:extLst>
          </p:cNvPr>
          <p:cNvCxnSpPr>
            <a:cxnSpLocks/>
          </p:cNvCxnSpPr>
          <p:nvPr/>
        </p:nvCxnSpPr>
        <p:spPr>
          <a:xfrm>
            <a:off x="8672736" y="3124056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AF4B7-1484-79D0-DBC5-873104ADFD5B}"/>
              </a:ext>
            </a:extLst>
          </p:cNvPr>
          <p:cNvCxnSpPr>
            <a:cxnSpLocks/>
          </p:cNvCxnSpPr>
          <p:nvPr/>
        </p:nvCxnSpPr>
        <p:spPr>
          <a:xfrm>
            <a:off x="10956964" y="2846470"/>
            <a:ext cx="0" cy="125234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D94321-7F09-EB73-6C6A-2DEE7F7C610E}"/>
              </a:ext>
            </a:extLst>
          </p:cNvPr>
          <p:cNvCxnSpPr>
            <a:cxnSpLocks/>
          </p:cNvCxnSpPr>
          <p:nvPr/>
        </p:nvCxnSpPr>
        <p:spPr>
          <a:xfrm>
            <a:off x="5053271" y="1786268"/>
            <a:ext cx="0" cy="337274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619FB71-8F39-70A5-AD8B-761A8C0BC1E9}"/>
              </a:ext>
            </a:extLst>
          </p:cNvPr>
          <p:cNvSpPr txBox="1">
            <a:spLocks/>
          </p:cNvSpPr>
          <p:nvPr/>
        </p:nvSpPr>
        <p:spPr>
          <a:xfrm>
            <a:off x="11051258" y="2902273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62CEBB-B295-3124-3EE2-3307D0584417}"/>
              </a:ext>
            </a:extLst>
          </p:cNvPr>
          <p:cNvSpPr txBox="1">
            <a:spLocks/>
          </p:cNvSpPr>
          <p:nvPr/>
        </p:nvSpPr>
        <p:spPr>
          <a:xfrm>
            <a:off x="5109495" y="2861449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F02237-BCB8-DE3F-8B56-F5BD4B153457}"/>
              </a:ext>
            </a:extLst>
          </p:cNvPr>
          <p:cNvCxnSpPr>
            <a:cxnSpLocks/>
          </p:cNvCxnSpPr>
          <p:nvPr/>
        </p:nvCxnSpPr>
        <p:spPr>
          <a:xfrm>
            <a:off x="372657" y="3865944"/>
            <a:ext cx="989711" cy="4051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684830-1A9A-F9AA-06D0-D5450E09558D}"/>
              </a:ext>
            </a:extLst>
          </p:cNvPr>
          <p:cNvCxnSpPr>
            <a:cxnSpLocks/>
          </p:cNvCxnSpPr>
          <p:nvPr/>
        </p:nvCxnSpPr>
        <p:spPr>
          <a:xfrm>
            <a:off x="6323390" y="3974894"/>
            <a:ext cx="2349346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1700104-F1BC-1181-FD03-5F6A3BDAE9DE}"/>
              </a:ext>
            </a:extLst>
          </p:cNvPr>
          <p:cNvSpPr txBox="1">
            <a:spLocks/>
          </p:cNvSpPr>
          <p:nvPr/>
        </p:nvSpPr>
        <p:spPr>
          <a:xfrm>
            <a:off x="549954" y="1001023"/>
            <a:ext cx="9950530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Changing focal length changes field of view a fixed distance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D2853B-A44B-B1F4-C9D2-797C9818FAC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855" y="5086945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8493A-FE12-BE8E-E6FC-A529E1F863C7}"/>
              </a:ext>
            </a:extLst>
          </p:cNvPr>
          <p:cNvCxnSpPr>
            <a:cxnSpLocks/>
          </p:cNvCxnSpPr>
          <p:nvPr/>
        </p:nvCxnSpPr>
        <p:spPr>
          <a:xfrm>
            <a:off x="6256256" y="5205918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175C510-B17D-40AD-464F-1D829A3E28E8}"/>
              </a:ext>
            </a:extLst>
          </p:cNvPr>
          <p:cNvSpPr txBox="1">
            <a:spLocks/>
          </p:cNvSpPr>
          <p:nvPr/>
        </p:nvSpPr>
        <p:spPr>
          <a:xfrm>
            <a:off x="2103168" y="5159016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8247250-04A4-5AD9-D6FA-E9131B85CA01}"/>
              </a:ext>
            </a:extLst>
          </p:cNvPr>
          <p:cNvSpPr txBox="1">
            <a:spLocks/>
          </p:cNvSpPr>
          <p:nvPr/>
        </p:nvSpPr>
        <p:spPr>
          <a:xfrm>
            <a:off x="8329494" y="5205918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8F3506-9B2F-D7E9-CB95-91B6748BD635}"/>
              </a:ext>
            </a:extLst>
          </p:cNvPr>
          <p:cNvSpPr txBox="1"/>
          <p:nvPr/>
        </p:nvSpPr>
        <p:spPr>
          <a:xfrm>
            <a:off x="789301" y="2169008"/>
            <a:ext cx="98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C3DB7E-57C2-74C5-480B-E5CCEEB9B2CD}"/>
              </a:ext>
            </a:extLst>
          </p:cNvPr>
          <p:cNvSpPr txBox="1"/>
          <p:nvPr/>
        </p:nvSpPr>
        <p:spPr>
          <a:xfrm>
            <a:off x="7850554" y="2652273"/>
            <a:ext cx="205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04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Planar Transformations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682588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form linear system of equations in</a:t>
                </a:r>
                <a:r>
                  <a:rPr lang="en-US" b="1" dirty="0"/>
                  <a:t> homogenous coordinates</a:t>
                </a:r>
              </a:p>
              <a:p>
                <a:r>
                  <a:rPr lang="en-US" dirty="0"/>
                  <a:t>Define position on image plane and object: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Transform back to Cartesian image plane coordinates,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33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4C40A92-B994-445F-85FB-98AEB06E46FE}"/>
              </a:ext>
            </a:extLst>
          </p:cNvPr>
          <p:cNvSpPr/>
          <p:nvPr/>
        </p:nvSpPr>
        <p:spPr>
          <a:xfrm>
            <a:off x="3039997" y="540214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/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70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formations applied using pin hole camera model</a:t>
                </a:r>
              </a:p>
              <a:p>
                <a:r>
                  <a:rPr lang="en-US" dirty="0"/>
                  <a:t>Transformation between real-world and image coordinates require two sets of parameters 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/>
                  <a:t>camara parameters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– focal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 – image array offset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– skew correction, or idiosyncratic term</a:t>
                </a:r>
              </a:p>
              <a:p>
                <a:r>
                  <a:rPr lang="en-US" b="1" dirty="0"/>
                  <a:t>Extrinsic</a:t>
                </a:r>
                <a:r>
                  <a:rPr lang="en-US" dirty="0"/>
                  <a:t> or </a:t>
                </a:r>
                <a:r>
                  <a:rPr lang="en-US" b="1" dirty="0"/>
                  <a:t>camera pose</a:t>
                </a:r>
                <a:r>
                  <a:rPr lang="en-US" dirty="0"/>
                  <a:t>, position and orientation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matrix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- translation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for position and rotation comprises two independent operations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transformation, 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Translation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40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Cartesian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use homogenous coordinates?</a:t>
                </a:r>
              </a:p>
              <a:p>
                <a:r>
                  <a:rPr lang="en-US" dirty="0"/>
                  <a:t>Consider an extrinsic transformation in cartesian coordinates: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on image plan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in world coordinates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rotation matrix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translation vector </a:t>
                </a:r>
              </a:p>
              <a:p>
                <a:r>
                  <a:rPr lang="en-US" dirty="0"/>
                  <a:t>An </a:t>
                </a:r>
                <a:r>
                  <a:rPr lang="en-US" b="1" dirty="0"/>
                  <a:t>affine</a:t>
                </a:r>
                <a:r>
                  <a:rPr lang="en-US" dirty="0"/>
                  <a:t> not a linear relationship!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set of linear equations!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3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transformation from 3-d world coordinates to 2-d image plan coordinates  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3-d real-world object location in homogeneous coordinates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2-d image plane location in homogeneous coordinates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69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AE6F-528B-2F10-1E30-15FD0086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7F5-0ABE-9E97-33E1-678DBDBAF4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Models in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4973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Projections are used in many computer vision applications</a:t>
            </a:r>
          </a:p>
          <a:p>
            <a:r>
              <a:rPr lang="en-US" dirty="0"/>
              <a:t>Warping images to adjust for camera viewpoint, aka, </a:t>
            </a:r>
            <a:r>
              <a:rPr lang="en-US" b="1" dirty="0"/>
              <a:t>camera pose</a:t>
            </a:r>
          </a:p>
          <a:p>
            <a:r>
              <a:rPr lang="en-US" dirty="0"/>
              <a:t>Tracking moving objects – a.k.a. </a:t>
            </a:r>
            <a:r>
              <a:rPr lang="en-US" b="1" dirty="0"/>
              <a:t>optical flow</a:t>
            </a:r>
          </a:p>
          <a:p>
            <a:r>
              <a:rPr lang="en-US" b="1" dirty="0"/>
              <a:t>Stitching </a:t>
            </a:r>
            <a:r>
              <a:rPr lang="en-US" dirty="0"/>
              <a:t>images together</a:t>
            </a:r>
          </a:p>
          <a:p>
            <a:r>
              <a:rPr lang="en-US" b="1" dirty="0"/>
              <a:t>3D depth map construction</a:t>
            </a:r>
          </a:p>
          <a:p>
            <a:r>
              <a:rPr lang="en-US" dirty="0"/>
              <a:t>Integrating different imaging types, e.g. lidar and optical – beyond scope of our course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2E2FB8B-716A-43AB-5352-1E463B9AF7A1}"/>
              </a:ext>
            </a:extLst>
          </p:cNvPr>
          <p:cNvSpPr/>
          <p:nvPr/>
        </p:nvSpPr>
        <p:spPr>
          <a:xfrm rot="10800000">
            <a:off x="7588997" y="2833854"/>
            <a:ext cx="3526436" cy="3145915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1121712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 in Homogeneous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132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project location of another </a:t>
            </a:r>
            <a:r>
              <a:rPr lang="en-US" b="1" dirty="0"/>
              <a:t>plane onto an image plane </a:t>
            </a:r>
            <a:r>
              <a:rPr lang="en-US" dirty="0"/>
              <a:t>in homogeneous coordinates for the pinhole camera model with </a:t>
            </a:r>
            <a:r>
              <a:rPr lang="en-US" b="1" dirty="0"/>
              <a:t>common optical center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4981181" y="3583532"/>
            <a:ext cx="2632386" cy="2403340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2085836" y="493392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2079" y="5049403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98958" y="4933924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278946" y="5131058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1915377" y="4349149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2085836" y="5028252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295630" y="4973039"/>
            <a:ext cx="205658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 flipH="1">
            <a:off x="2175338" y="5979769"/>
            <a:ext cx="20235" cy="1925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2213858" y="6172302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5836" y="4066910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7249121" y="3528211"/>
            <a:ext cx="1418555" cy="32395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6094799" y="394900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8547506" y="338260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6254646" y="4513064"/>
            <a:ext cx="20641" cy="17038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9082476" y="4995181"/>
            <a:ext cx="143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1413162" y="3617437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6162166" y="491277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5651890" y="5127039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35EA64-B09C-E6A2-E953-5C447566F671}"/>
              </a:ext>
            </a:extLst>
          </p:cNvPr>
          <p:cNvCxnSpPr>
            <a:cxnSpLocks/>
          </p:cNvCxnSpPr>
          <p:nvPr/>
        </p:nvCxnSpPr>
        <p:spPr>
          <a:xfrm flipH="1">
            <a:off x="2198443" y="6290853"/>
            <a:ext cx="6509654" cy="18383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10241-164E-BE5A-12BE-43C3B642572E}"/>
              </a:ext>
            </a:extLst>
          </p:cNvPr>
          <p:cNvCxnSpPr>
            <a:cxnSpLocks/>
          </p:cNvCxnSpPr>
          <p:nvPr/>
        </p:nvCxnSpPr>
        <p:spPr>
          <a:xfrm>
            <a:off x="8654001" y="3575737"/>
            <a:ext cx="0" cy="271511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/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/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4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Transformation between points on planes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transformation between 2-d locations on the plane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8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Intrisic transformation </a:t>
                </a:r>
                <a:r>
                  <a:rPr lang="en-US" dirty="0"/>
                  <a:t>adjusts for characteristics of a camera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transformation comprised of three independent components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i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Camera calibration matrix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0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020391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the Intrinsic parameters of a camera?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 – more on this later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6" y="1412123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construct the </a:t>
                </a:r>
                <a:r>
                  <a:rPr lang="en-US" b="1" dirty="0"/>
                  <a:t>intrinsic transformation </a:t>
                </a:r>
                <a:r>
                  <a:rPr lang="en-US" dirty="0"/>
                  <a:t>in homogenous coordinates? 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A set of linear equations!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570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to solve for the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homogenous coordinates we can solve the three equations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  <a:blipFill>
                <a:blip r:embed="rId2"/>
                <a:stretch>
                  <a:fillRect l="-122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Complete homogeneous transformation</a:t>
                </a:r>
                <a:r>
                  <a:rPr lang="en-US" b="1" dirty="0"/>
                  <a:t> </a:t>
                </a:r>
                <a:r>
                  <a:rPr lang="en-US" dirty="0"/>
                  <a:t>accounts for camera pose and camera characteristics</a:t>
                </a:r>
              </a:p>
              <a:p>
                <a:r>
                  <a:rPr lang="en-US" dirty="0"/>
                  <a:t>Linear extrinsic and intrinsic transformations combined by matrix multiplication: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These equations are no longer linear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and vice versa!</a:t>
                </a:r>
              </a:p>
              <a:p>
                <a:pPr lvl="1"/>
                <a:r>
                  <a:rPr lang="en-US" dirty="0"/>
                  <a:t>We will address this problem in subsequent lesson </a:t>
                </a:r>
              </a:p>
              <a:p>
                <a:r>
                  <a:rPr lang="en-US" dirty="0"/>
                  <a:t>Estimating the parameters requires solving a nonlinear optimization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10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37201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There are four levels of complexity </a:t>
            </a:r>
          </a:p>
          <a:p>
            <a:r>
              <a:rPr lang="en-US" b="1" dirty="0"/>
              <a:t>2-D Euclidean </a:t>
            </a:r>
            <a:r>
              <a:rPr lang="en-US" dirty="0"/>
              <a:t>– Rotation and translation  </a:t>
            </a:r>
          </a:p>
          <a:p>
            <a:r>
              <a:rPr lang="en-US" b="1" dirty="0"/>
              <a:t>2-D Similarity </a:t>
            </a:r>
            <a:r>
              <a:rPr lang="en-US" dirty="0"/>
              <a:t>– Rotation, translation, and scaling </a:t>
            </a:r>
          </a:p>
          <a:p>
            <a:r>
              <a:rPr lang="en-US" b="1" dirty="0"/>
              <a:t>Affine</a:t>
            </a:r>
            <a:r>
              <a:rPr lang="en-US" dirty="0"/>
              <a:t> - Rotation, translation, scaling, shearing  </a:t>
            </a:r>
          </a:p>
          <a:p>
            <a:r>
              <a:rPr lang="en-US" b="1" dirty="0"/>
              <a:t>Projective</a:t>
            </a:r>
            <a:r>
              <a:rPr lang="en-US" dirty="0"/>
              <a:t> – General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8906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simplify these planar transformations?   </a:t>
                </a:r>
              </a:p>
              <a:p>
                <a:r>
                  <a:rPr lang="en-US" dirty="0"/>
                  <a:t>We can construct the complete </a:t>
                </a:r>
                <a:r>
                  <a:rPr lang="en-US" dirty="0" err="1"/>
                  <a:t>holmography</a:t>
                </a:r>
                <a:r>
                  <a:rPr lang="en-US" dirty="0"/>
                  <a:t> as the product of simple transformations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ea typeface="Cambria Math" panose="02040503050406030204" pitchFamily="18" charset="0"/>
                  </a:rPr>
                  <a:t>2-D Euclidian </a:t>
                </a:r>
                <a:r>
                  <a:rPr lang="en-US" dirty="0">
                    <a:ea typeface="Cambria Math" panose="02040503050406030204" pitchFamily="18" charset="0"/>
                  </a:rPr>
                  <a:t>– Rotation and translation  </a:t>
                </a:r>
                <a:endParaRPr lang="en-US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2-D Similarity </a:t>
                </a:r>
                <a:r>
                  <a:rPr lang="en-US" dirty="0"/>
                  <a:t>– Rotation, translation, and scaling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Affine</a:t>
                </a:r>
                <a:r>
                  <a:rPr lang="en-US" dirty="0"/>
                  <a:t> - Rotation, translation, scaling, shearing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Projective</a:t>
                </a:r>
                <a:r>
                  <a:rPr lang="en-US" dirty="0"/>
                  <a:t> – Perspective point transformation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4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Planar transformations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143001"/>
            <a:ext cx="11525250" cy="69082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reference on projective geometry and transformations</a:t>
            </a:r>
          </a:p>
          <a:p>
            <a:pPr lvl="1"/>
            <a:endParaRPr lang="en-GB" sz="24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Multiple View Geometry in Computer Vision">
            <a:extLst>
              <a:ext uri="{FF2B5EF4-FFF2-40B4-BE49-F238E27FC236}">
                <a16:creationId xmlns:a16="http://schemas.microsoft.com/office/drawing/2014/main" id="{8FEE2DC8-E144-75CF-6ADC-1E89E7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3" y="1904163"/>
            <a:ext cx="3221305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50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Model is restricted to </a:t>
            </a:r>
            <a:r>
              <a:rPr lang="en-US" b="1" dirty="0"/>
              <a:t>planar transformations</a:t>
            </a:r>
            <a:endParaRPr lang="en-US" dirty="0"/>
          </a:p>
          <a:p>
            <a:r>
              <a:rPr lang="en-US" dirty="0"/>
              <a:t>Transformation matrices are </a:t>
            </a:r>
            <a:r>
              <a:rPr lang="en-US" b="1" dirty="0"/>
              <a:t>constant over image </a:t>
            </a:r>
            <a:r>
              <a:rPr lang="en-US" dirty="0"/>
              <a:t>    </a:t>
            </a:r>
          </a:p>
          <a:p>
            <a:r>
              <a:rPr lang="en-US" dirty="0"/>
              <a:t>Assumes all objects in image are at a </a:t>
            </a:r>
            <a:r>
              <a:rPr lang="en-US" b="1" dirty="0"/>
              <a:t>constant distance from image plane </a:t>
            </a:r>
            <a:r>
              <a:rPr lang="en-US" dirty="0"/>
              <a:t> </a:t>
            </a:r>
          </a:p>
          <a:p>
            <a:r>
              <a:rPr lang="en-US" dirty="0"/>
              <a:t>How to overcome the limitations of the model? </a:t>
            </a:r>
          </a:p>
          <a:p>
            <a:pPr lvl="1"/>
            <a:r>
              <a:rPr lang="en-US" dirty="0"/>
              <a:t>Can apply transformations over piecewise patches of the image, for example see </a:t>
            </a:r>
            <a:r>
              <a:rPr lang="en-US" dirty="0">
                <a:hlinkClick r:id="rId2"/>
              </a:rPr>
              <a:t>implementation in Scikit Image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use a polynomial representation of parameters, for example see </a:t>
            </a:r>
            <a:r>
              <a:rPr lang="en-US" dirty="0">
                <a:hlinkClick r:id="rId3"/>
              </a:rPr>
              <a:t>implementation in Scikit Image</a:t>
            </a: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</a:t>
                </a:r>
                <a:r>
                  <a:rPr lang="en-US" b="1" dirty="0"/>
                  <a:t>rotation and translation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a.k.a. </a:t>
                </a:r>
                <a:r>
                  <a:rPr lang="en-US" b="1" dirty="0"/>
                  <a:t>rigid body transformation </a:t>
                </a:r>
              </a:p>
              <a:p>
                <a:r>
                  <a:rPr lang="en-US" dirty="0"/>
                  <a:t>3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r>
                  <a:rPr lang="en-US" dirty="0"/>
                  <a:t>Simple cases </a:t>
                </a:r>
              </a:p>
              <a:p>
                <a:pPr lvl="1"/>
                <a:r>
                  <a:rPr lang="en-US" dirty="0"/>
                  <a:t>Pure rotation – 1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en-US" dirty="0"/>
                  <a:t>Pure translation – 2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Preserves </a:t>
                </a:r>
                <a:r>
                  <a:rPr lang="en-US" b="1" dirty="0"/>
                  <a:t>shape, size , parallel lines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  <a:blipFill>
                <a:blip r:embed="rId2"/>
                <a:stretch>
                  <a:fillRect l="-2283" t="-192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420225" y="2247901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924800" y="416242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6743700" y="2900578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rotation and translation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753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</a:t>
                </a:r>
                <a:r>
                  <a:rPr lang="en-US" b="1" dirty="0"/>
                  <a:t>rotation and translation</a:t>
                </a:r>
              </a:p>
              <a:p>
                <a:r>
                  <a:rPr lang="en-US" dirty="0"/>
                  <a:t>Can write the transformation in Cartesian coordinates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15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Pure rotation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Right-handed coordinate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gives counter clockwise rotation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  <a:blipFill>
                <a:blip r:embed="rId2"/>
                <a:stretch>
                  <a:fillRect l="-1160" t="-5066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357475" y="4444498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603845">
            <a:off x="5742653" y="395888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18CF6-0208-43C8-820D-E7C659AAD412}"/>
              </a:ext>
            </a:extLst>
          </p:cNvPr>
          <p:cNvCxnSpPr/>
          <p:nvPr/>
        </p:nvCxnSpPr>
        <p:spPr>
          <a:xfrm>
            <a:off x="8526778" y="6149474"/>
            <a:ext cx="8661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8B146-20D1-4046-86AF-5145382653CC}"/>
              </a:ext>
            </a:extLst>
          </p:cNvPr>
          <p:cNvCxnSpPr>
            <a:cxnSpLocks/>
          </p:cNvCxnSpPr>
          <p:nvPr/>
        </p:nvCxnSpPr>
        <p:spPr>
          <a:xfrm flipV="1">
            <a:off x="8173431" y="4500640"/>
            <a:ext cx="699156" cy="45851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/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 </a:t>
                </a:r>
              </a:p>
              <a:p>
                <a:r>
                  <a:rPr lang="en-US" dirty="0"/>
                  <a:t>Pure translation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2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  <a:blipFill>
                <a:blip r:embed="rId2"/>
                <a:stretch>
                  <a:fillRect l="-262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89612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>
            <a:off x="9088582" y="2309513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4014488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94587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4014488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Translation and rotation</a:t>
                </a:r>
              </a:p>
              <a:p>
                <a:r>
                  <a:rPr lang="en-US" dirty="0"/>
                  <a:t>3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512537" y="1806116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 and </a:t>
                </a:r>
                <a:r>
                  <a:rPr lang="en-US" b="1" dirty="0"/>
                  <a:t>scale </a:t>
                </a:r>
              </a:p>
              <a:p>
                <a:r>
                  <a:rPr lang="en-US" dirty="0"/>
                  <a:t>5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angles, 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  <a:blipFill>
                <a:blip r:embed="rId2"/>
                <a:stretch>
                  <a:fillRect l="-2476" t="-192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772546" y="2490177"/>
            <a:ext cx="1217258" cy="1265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477398" y="4650100"/>
            <a:ext cx="2768908" cy="7891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7090814" y="2917228"/>
            <a:ext cx="1627282" cy="118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planar transformation is then: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50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 scale vector,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58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Projective transform changes view on image plane  </a:t>
            </a:r>
          </a:p>
          <a:p>
            <a:r>
              <a:rPr lang="en-US" dirty="0"/>
              <a:t>Projections of 4 points on a line</a:t>
            </a:r>
          </a:p>
          <a:p>
            <a:r>
              <a:rPr lang="en-US" dirty="0"/>
              <a:t>Transformation projects one view to another on the image plane  </a:t>
            </a:r>
          </a:p>
          <a:p>
            <a:r>
              <a:rPr lang="en-US" dirty="0"/>
              <a:t>Planar transformation have common Optical center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6272" y="1539457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125874" y="1737041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24060" y="2646085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16416" y="1478774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6272" y="1889595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06272" y="2282642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06272" y="2632780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723122" y="2692962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1</a:t>
            </a:r>
            <a:endParaRPr lang="en-US" sz="2400" baseline="-25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D47418-7722-95BB-6C5A-F865CA2ACD8C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714495" y="2700825"/>
            <a:ext cx="4092014" cy="13017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335C6C-BDE3-1B44-2EC6-9E5AF1A669E9}"/>
              </a:ext>
            </a:extLst>
          </p:cNvPr>
          <p:cNvCxnSpPr>
            <a:cxnSpLocks/>
            <a:stCxn id="21" idx="0"/>
            <a:endCxn id="5" idx="5"/>
          </p:cNvCxnSpPr>
          <p:nvPr/>
        </p:nvCxnSpPr>
        <p:spPr>
          <a:xfrm flipH="1" flipV="1">
            <a:off x="6701251" y="2739531"/>
            <a:ext cx="3282948" cy="17353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B8642-4C85-33CB-C350-F0F80FD5DB36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>
          <a:xfrm flipH="1" flipV="1">
            <a:off x="6624060" y="2700825"/>
            <a:ext cx="3984068" cy="14956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71158-3A48-1CDE-D4EA-439B1999F92C}"/>
              </a:ext>
            </a:extLst>
          </p:cNvPr>
          <p:cNvCxnSpPr>
            <a:cxnSpLocks/>
            <a:stCxn id="19" idx="7"/>
            <a:endCxn id="5" idx="2"/>
          </p:cNvCxnSpPr>
          <p:nvPr/>
        </p:nvCxnSpPr>
        <p:spPr>
          <a:xfrm flipH="1" flipV="1">
            <a:off x="6624060" y="2700825"/>
            <a:ext cx="3669593" cy="1649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8EFD386-CC2E-2A73-B195-63B60EEAE01C}"/>
              </a:ext>
            </a:extLst>
          </p:cNvPr>
          <p:cNvCxnSpPr>
            <a:cxnSpLocks/>
          </p:cNvCxnSpPr>
          <p:nvPr/>
        </p:nvCxnSpPr>
        <p:spPr>
          <a:xfrm flipH="1" flipV="1">
            <a:off x="8408215" y="2027722"/>
            <a:ext cx="21429" cy="207152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CA463D-20F9-6BE0-B910-F2E6B1352184}"/>
              </a:ext>
            </a:extLst>
          </p:cNvPr>
          <p:cNvSpPr/>
          <p:nvPr/>
        </p:nvSpPr>
        <p:spPr>
          <a:xfrm>
            <a:off x="8365454" y="363374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340647-0A7B-AB23-24C7-064F17AA8BDC}"/>
              </a:ext>
            </a:extLst>
          </p:cNvPr>
          <p:cNvGrpSpPr/>
          <p:nvPr/>
        </p:nvGrpSpPr>
        <p:grpSpPr>
          <a:xfrm flipH="1">
            <a:off x="8418475" y="3192298"/>
            <a:ext cx="45719" cy="512756"/>
            <a:chOff x="11707371" y="2253726"/>
            <a:chExt cx="149222" cy="11717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4F9A51-41AD-A7F8-2C51-0CF51DF1313B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9CB9E09-878C-9C66-2FCB-1C0D4231CB99}"/>
                </a:ext>
              </a:extLst>
            </p:cNvPr>
            <p:cNvCxnSpPr>
              <a:cxnSpLocks/>
              <a:stCxn id="91" idx="4"/>
              <a:endCxn id="9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637F0A-58A5-47B9-33C1-4E73B304AD3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0C7B21-4032-A179-924F-3864F868D45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47D0A1E-AB66-043D-7D2E-2020A9C9F1C0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559AAA6-AD73-01A4-FBB5-D6498ADA6A77}"/>
              </a:ext>
            </a:extLst>
          </p:cNvPr>
          <p:cNvSpPr/>
          <p:nvPr/>
        </p:nvSpPr>
        <p:spPr>
          <a:xfrm>
            <a:off x="8365454" y="347523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FC4F5C-1C80-E7C2-BADB-836154C15274}"/>
              </a:ext>
            </a:extLst>
          </p:cNvPr>
          <p:cNvSpPr/>
          <p:nvPr/>
        </p:nvSpPr>
        <p:spPr>
          <a:xfrm>
            <a:off x="8365445" y="3350783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1E204CF-F4D8-2E84-58B8-CBED1BC82D8D}"/>
              </a:ext>
            </a:extLst>
          </p:cNvPr>
          <p:cNvSpPr/>
          <p:nvPr/>
        </p:nvSpPr>
        <p:spPr>
          <a:xfrm>
            <a:off x="8365445" y="31913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72DEA7B-375A-700B-CE6D-BB558CA60AC3}"/>
              </a:ext>
            </a:extLst>
          </p:cNvPr>
          <p:cNvSpPr/>
          <p:nvPr/>
        </p:nvSpPr>
        <p:spPr>
          <a:xfrm>
            <a:off x="8349940" y="260040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F37B58-8693-BBB7-7203-316504D7C4A9}"/>
              </a:ext>
            </a:extLst>
          </p:cNvPr>
          <p:cNvGrpSpPr/>
          <p:nvPr/>
        </p:nvGrpSpPr>
        <p:grpSpPr>
          <a:xfrm flipH="1">
            <a:off x="8407306" y="2187752"/>
            <a:ext cx="45719" cy="512756"/>
            <a:chOff x="11707371" y="2253726"/>
            <a:chExt cx="149222" cy="11717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59CA646-ACEB-0239-36FD-1BAE0E9E72B0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4EE55D-75CF-8671-2648-9B6C877F34CB}"/>
                </a:ext>
              </a:extLst>
            </p:cNvPr>
            <p:cNvCxnSpPr>
              <a:cxnSpLocks/>
              <a:stCxn id="104" idx="4"/>
              <a:endCxn id="10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FDF8D99-5794-B95E-6CCF-8A00C6C586F7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04217-2DAE-22DC-67DC-D6EE14ABF3CF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09D8E48-D396-CD2E-F62A-5112B01BB5D8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54076D8B-CB77-FE62-D33F-636EECF37F01}"/>
              </a:ext>
            </a:extLst>
          </p:cNvPr>
          <p:cNvSpPr/>
          <p:nvPr/>
        </p:nvSpPr>
        <p:spPr>
          <a:xfrm>
            <a:off x="8354285" y="2470684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7A72A1D-8CF6-DC59-5403-E28CF4AA6C59}"/>
              </a:ext>
            </a:extLst>
          </p:cNvPr>
          <p:cNvSpPr/>
          <p:nvPr/>
        </p:nvSpPr>
        <p:spPr>
          <a:xfrm>
            <a:off x="8354276" y="23462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AF3E37-5CDA-6FF3-6A81-B6A38CF958CA}"/>
              </a:ext>
            </a:extLst>
          </p:cNvPr>
          <p:cNvSpPr/>
          <p:nvPr/>
        </p:nvSpPr>
        <p:spPr>
          <a:xfrm>
            <a:off x="8351217" y="221555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91104-7DFA-2A7B-C5FC-F7CBFDD160FD}"/>
              </a:ext>
            </a:extLst>
          </p:cNvPr>
          <p:cNvSpPr txBox="1"/>
          <p:nvPr/>
        </p:nvSpPr>
        <p:spPr>
          <a:xfrm>
            <a:off x="7908291" y="1235168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961B44-69E1-A78B-2ECF-B8F37BEF50B0}"/>
              </a:ext>
            </a:extLst>
          </p:cNvPr>
          <p:cNvSpPr txBox="1"/>
          <p:nvPr/>
        </p:nvSpPr>
        <p:spPr>
          <a:xfrm rot="1929047">
            <a:off x="9351699" y="4730847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2</a:t>
            </a:r>
            <a:endParaRPr lang="en-US" sz="2400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BCD4E3-AC37-DF5A-D979-0413DAF19189}"/>
              </a:ext>
            </a:extLst>
          </p:cNvPr>
          <p:cNvGrpSpPr/>
          <p:nvPr/>
        </p:nvGrpSpPr>
        <p:grpSpPr>
          <a:xfrm rot="3798766">
            <a:off x="10321412" y="3673948"/>
            <a:ext cx="149222" cy="1171780"/>
            <a:chOff x="11707371" y="2253726"/>
            <a:chExt cx="149222" cy="11717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50E883-0E69-F323-5084-1EE03A464CB5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81037-92FA-8567-1B60-17A63B6BA5A1}"/>
                </a:ext>
              </a:extLst>
            </p:cNvPr>
            <p:cNvCxnSpPr>
              <a:cxnSpLocks/>
              <a:stCxn id="6" idx="4"/>
              <a:endCxn id="2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D75F4E-775D-E86A-D95E-B281618DE97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3C08D3-FF7F-A7E1-BCD2-75C48041A76C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E0020-9006-56A2-E31C-AAAB8D7525FB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93" grpId="0"/>
      <p:bldP spid="89" grpId="0" animBg="1"/>
      <p:bldP spid="99" grpId="0" animBg="1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  <p:bldP spid="1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distance </a:t>
                </a:r>
                <a:r>
                  <a:rPr lang="en-US" i="1" dirty="0"/>
                  <a:t>D</a:t>
                </a:r>
                <a:r>
                  <a:rPr lang="en-US" dirty="0"/>
                  <a:t> to another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F92ECD-3F60-6D4F-FAB4-40B415B02218}"/>
              </a:ext>
            </a:extLst>
          </p:cNvPr>
          <p:cNvCxnSpPr>
            <a:cxnSpLocks/>
          </p:cNvCxnSpPr>
          <p:nvPr/>
        </p:nvCxnSpPr>
        <p:spPr>
          <a:xfrm flipH="1">
            <a:off x="4546169" y="3368298"/>
            <a:ext cx="1276028" cy="1234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CB068-0B18-30AE-95CB-07E520C4ECC2}"/>
              </a:ext>
            </a:extLst>
          </p:cNvPr>
          <p:cNvCxnSpPr>
            <a:cxnSpLocks/>
          </p:cNvCxnSpPr>
          <p:nvPr/>
        </p:nvCxnSpPr>
        <p:spPr>
          <a:xfrm>
            <a:off x="6297478" y="3368298"/>
            <a:ext cx="754251" cy="119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r>
                  <a:rPr lang="en-US" dirty="0"/>
                  <a:t>Translation, rotation and </a:t>
                </a:r>
                <a:r>
                  <a:rPr lang="en-US" b="1" dirty="0"/>
                  <a:t>scale</a:t>
                </a:r>
              </a:p>
              <a:p>
                <a:r>
                  <a:rPr lang="en-US" dirty="0"/>
                  <a:t>5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456510" y="1603495"/>
            <a:ext cx="2737014" cy="1757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041284" y="2482275"/>
            <a:ext cx="902050" cy="145699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043725" y="810918"/>
            <a:ext cx="2440030" cy="143272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21" y="3103460"/>
                <a:ext cx="1204688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/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986" y="962406"/>
                <a:ext cx="11684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/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4D34C1-DFC9-8D56-8D27-A99A98FDD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06" y="6103362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/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F95DE-04C6-6866-AD78-A8EF5E6C9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485" y="4897077"/>
                <a:ext cx="5671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1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F0BDD82-D66D-4541-93B1-AC81638C7A3C}"/>
              </a:ext>
            </a:extLst>
          </p:cNvPr>
          <p:cNvSpPr/>
          <p:nvPr/>
        </p:nvSpPr>
        <p:spPr>
          <a:xfrm>
            <a:off x="7183689" y="2627327"/>
            <a:ext cx="1492736" cy="1940803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 </a:t>
                </a:r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translation, scale </a:t>
                </a:r>
                <a:r>
                  <a:rPr lang="en-US" b="1" dirty="0"/>
                  <a:t>and shear </a:t>
                </a:r>
              </a:p>
              <a:p>
                <a:r>
                  <a:rPr lang="en-US" dirty="0"/>
                  <a:t>7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</a:t>
                </a:r>
              </a:p>
              <a:p>
                <a:pPr lvl="1"/>
                <a:r>
                  <a:rPr lang="en-US" dirty="0"/>
                  <a:t>2 – shear,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  <a:blipFill>
                <a:blip r:embed="rId2"/>
                <a:stretch>
                  <a:fillRect l="-215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7EAF0A0-FF58-45D8-B3DA-CA27DA99FF79}"/>
              </a:ext>
            </a:extLst>
          </p:cNvPr>
          <p:cNvSpPr/>
          <p:nvPr/>
        </p:nvSpPr>
        <p:spPr>
          <a:xfrm rot="17885444">
            <a:off x="8052631" y="3665260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ACA09E-0484-4EE1-AA1A-BD73FF9BFD62}"/>
              </a:ext>
            </a:extLst>
          </p:cNvPr>
          <p:cNvSpPr/>
          <p:nvPr/>
        </p:nvSpPr>
        <p:spPr>
          <a:xfrm rot="12310447">
            <a:off x="9473772" y="2159763"/>
            <a:ext cx="1995512" cy="2082868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3" grpId="0" animBg="1"/>
      <p:bldP spid="54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</a:t>
                </a:r>
                <a:r>
                  <a:rPr lang="en-US" dirty="0"/>
                  <a:t> – rotation, translation, scale and shear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Generalized planar affine transformation </a:t>
                </a:r>
                <a:r>
                  <a:rPr lang="en-US" dirty="0"/>
                  <a:t>from one 2-d plane to another can be defined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  <a:blipFill>
                <a:blip r:embed="rId2"/>
                <a:stretch>
                  <a:fillRect l="-1064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0E8FEB-706B-085D-D643-3DAC508880D9}"/>
              </a:ext>
            </a:extLst>
          </p:cNvPr>
          <p:cNvCxnSpPr>
            <a:cxnSpLocks/>
          </p:cNvCxnSpPr>
          <p:nvPr/>
        </p:nvCxnSpPr>
        <p:spPr>
          <a:xfrm flipH="1">
            <a:off x="3983064" y="3373464"/>
            <a:ext cx="2019946" cy="1255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1091C9-9F80-3E3C-BD1B-CB89EAACF249}"/>
              </a:ext>
            </a:extLst>
          </p:cNvPr>
          <p:cNvCxnSpPr>
            <a:cxnSpLocks/>
          </p:cNvCxnSpPr>
          <p:nvPr/>
        </p:nvCxnSpPr>
        <p:spPr>
          <a:xfrm>
            <a:off x="6411132" y="3429000"/>
            <a:ext cx="0" cy="115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43CBF-920D-EE55-DE37-382C5AC832EF}"/>
              </a:ext>
            </a:extLst>
          </p:cNvPr>
          <p:cNvCxnSpPr>
            <a:cxnSpLocks/>
          </p:cNvCxnSpPr>
          <p:nvPr/>
        </p:nvCxnSpPr>
        <p:spPr>
          <a:xfrm>
            <a:off x="6896746" y="3373464"/>
            <a:ext cx="1498169" cy="13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>
            <a:off x="6798119" y="3268720"/>
            <a:ext cx="2456408" cy="872005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/>
              <p:nvPr/>
            </p:nvSpPr>
            <p:spPr>
              <a:xfrm>
                <a:off x="5629660" y="3435510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D5AE0-D836-5797-459D-69087874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60" y="3435510"/>
                <a:ext cx="11684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/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11AC8-7712-F05F-69DC-15EEDA9A6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093" y="4098144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/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D4672-6485-FBE9-C7D1-53F46EA1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211703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/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CD7EE-80E6-2288-6376-88B8D6191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5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922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 rot="16200000" flipV="1">
            <a:off x="7515281" y="2549393"/>
            <a:ext cx="895359" cy="2257158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/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51CC17-8B38-FACD-1FF6-506478EC1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2" y="3468178"/>
                <a:ext cx="11684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/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E21C5-FCBB-E07D-C914-41DC865A0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44" y="4054580"/>
                <a:ext cx="1168459" cy="557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/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1D98A2-2CF2-3223-360D-F5A86795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49" y="6194587"/>
                <a:ext cx="5671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/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3A931-77AF-D24E-77E3-7BE2F59D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39" y="507399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6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 r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234362" y="2831217"/>
            <a:ext cx="708972" cy="110804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207313" y="1139527"/>
            <a:ext cx="2623682" cy="15654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F6EA71-C28E-47F4-8DB0-1DF4E81E6A6D}"/>
              </a:ext>
            </a:extLst>
          </p:cNvPr>
          <p:cNvSpPr/>
          <p:nvPr/>
        </p:nvSpPr>
        <p:spPr>
          <a:xfrm rot="13833651">
            <a:off x="9179658" y="1065072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6BED28-4D24-4F7A-AEC1-8B495353F5F5}"/>
              </a:ext>
            </a:extLst>
          </p:cNvPr>
          <p:cNvCxnSpPr>
            <a:cxnSpLocks/>
          </p:cNvCxnSpPr>
          <p:nvPr/>
        </p:nvCxnSpPr>
        <p:spPr>
          <a:xfrm flipH="1" flipV="1">
            <a:off x="8779625" y="3142243"/>
            <a:ext cx="342269" cy="62931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/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CF42-C257-BB8F-6191-4B75E8121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858" y="3247488"/>
                <a:ext cx="11684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/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8E9AC-0EC3-A088-48E2-A07E34E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451" y="1221246"/>
                <a:ext cx="1168459" cy="5572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/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AB09E-C694-B85E-298A-8736FD98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98" y="6030808"/>
                <a:ext cx="5671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/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15D1C-0E9A-C57D-183A-A23015AF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579" y="4963052"/>
                <a:ext cx="5671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11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Perspective Transformations and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469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b="1" dirty="0"/>
              <a:t>Perspective</a:t>
            </a:r>
            <a:r>
              <a:rPr lang="en-US" dirty="0"/>
              <a:t> is determined by </a:t>
            </a:r>
            <a:r>
              <a:rPr lang="en-US" b="1" dirty="0"/>
              <a:t>camera pose </a:t>
            </a:r>
          </a:p>
          <a:p>
            <a:r>
              <a:rPr lang="en-US" b="1" dirty="0"/>
              <a:t>Straight lines are not parallel </a:t>
            </a:r>
            <a:r>
              <a:rPr lang="en-US" dirty="0"/>
              <a:t>in projective geometry </a:t>
            </a:r>
          </a:p>
          <a:p>
            <a:r>
              <a:rPr lang="en-US" dirty="0"/>
              <a:t>Straight lines meet at a </a:t>
            </a:r>
            <a:r>
              <a:rPr lang="en-US" b="1" dirty="0"/>
              <a:t>vanishing point </a:t>
            </a:r>
            <a:r>
              <a:rPr lang="en-US" dirty="0"/>
              <a:t>in a perspective view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726C-4B09-450E-E2E6-0B701B6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1814593"/>
            <a:ext cx="6643607" cy="4982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3848746" y="2955010"/>
            <a:ext cx="3792209" cy="196957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342027" y="4773478"/>
            <a:ext cx="7298928" cy="1511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1091565" y="2636778"/>
            <a:ext cx="6549390" cy="22878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1091565" y="3774063"/>
            <a:ext cx="6549390" cy="11505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F963-A567-4AA8-0515-EE04E9DAF9E8}"/>
              </a:ext>
            </a:extLst>
          </p:cNvPr>
          <p:cNvCxnSpPr/>
          <p:nvPr/>
        </p:nvCxnSpPr>
        <p:spPr>
          <a:xfrm flipH="1" flipV="1">
            <a:off x="7692390" y="4924586"/>
            <a:ext cx="612514" cy="5887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C4D8A-6CC2-B556-C1EC-36987838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" y="2015232"/>
            <a:ext cx="6270098" cy="470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dirty="0"/>
              <a:t>Perspective changes with camera pose</a:t>
            </a:r>
          </a:p>
          <a:p>
            <a:r>
              <a:rPr lang="en-US" dirty="0"/>
              <a:t>Vanishing point changes with perspective    </a:t>
            </a:r>
          </a:p>
          <a:p>
            <a:r>
              <a:rPr lang="en-US" dirty="0"/>
              <a:t>Vanishing point is at </a:t>
            </a:r>
            <a:r>
              <a:rPr lang="en-US" b="1" dirty="0"/>
              <a:t>infinity</a:t>
            </a:r>
            <a:r>
              <a:rPr lang="en-US" dirty="0"/>
              <a:t> with orthogonal camera projection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2629546" y="2015232"/>
            <a:ext cx="5155769" cy="17921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914400" y="4842768"/>
            <a:ext cx="7072393" cy="1063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371961" y="2185261"/>
            <a:ext cx="7465015" cy="19527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299634" y="3667932"/>
            <a:ext cx="7620000" cy="9914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</a:t>
            </a:r>
          </a:p>
          <a:p>
            <a:r>
              <a:rPr lang="en-US" dirty="0"/>
              <a:t>Planar transformation </a:t>
            </a:r>
            <a:r>
              <a:rPr lang="en-US"/>
              <a:t>are ambiguous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 animBg="1"/>
      <p:bldP spid="41" grpId="0"/>
      <p:bldP spid="42" grpId="0"/>
      <p:bldP spid="44" grpId="0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Camera pose </a:t>
            </a:r>
            <a:r>
              <a:rPr lang="en-US" dirty="0"/>
              <a:t>determines the perspective on a scene 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r>
              <a:rPr lang="en-US" dirty="0"/>
              <a:t>We will fully explore this 3-D problem in a subsequent lesson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Camera pose </a:t>
                </a:r>
                <a:r>
                  <a:rPr lang="en-US" dirty="0"/>
                  <a:t>determines the perspective on a scene </a:t>
                </a:r>
              </a:p>
              <a:p>
                <a:r>
                  <a:rPr lang="en-US" b="1" dirty="0" err="1"/>
                  <a:t>Homography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, maps one perspective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Homography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 transforms between image planes with different camera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/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8B8017-BED1-DE80-FB03-E2F57F94D597}"/>
              </a:ext>
            </a:extLst>
          </p:cNvPr>
          <p:cNvCxnSpPr/>
          <p:nvPr/>
        </p:nvCxnSpPr>
        <p:spPr>
          <a:xfrm flipV="1">
            <a:off x="4189708" y="6013342"/>
            <a:ext cx="728421" cy="194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8FF6A-D48D-D889-6989-FC60A9944472}"/>
              </a:ext>
            </a:extLst>
          </p:cNvPr>
          <p:cNvCxnSpPr>
            <a:cxnSpLocks/>
          </p:cNvCxnSpPr>
          <p:nvPr/>
        </p:nvCxnSpPr>
        <p:spPr>
          <a:xfrm>
            <a:off x="6793581" y="6053890"/>
            <a:ext cx="549822" cy="102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Projective transformation or </a:t>
                </a:r>
                <a:r>
                  <a:rPr lang="en-US" b="1" dirty="0" err="1"/>
                  <a:t>homography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Applies general transformation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aka the </a:t>
                </a:r>
                <a:r>
                  <a:rPr lang="en-US" b="1" dirty="0"/>
                  <a:t>keystone transformation</a:t>
                </a:r>
              </a:p>
              <a:p>
                <a:r>
                  <a:rPr lang="en-US" dirty="0"/>
                  <a:t>Transformation effectively changes optical center or perspective point</a:t>
                </a:r>
              </a:p>
              <a:p>
                <a:r>
                  <a:rPr lang="en-US" dirty="0"/>
                  <a:t>8 degrees of freedom – scale independent </a:t>
                </a:r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straight lines</a:t>
                </a:r>
                <a:r>
                  <a:rPr lang="en-US" dirty="0"/>
                  <a:t>, but </a:t>
                </a:r>
                <a:r>
                  <a:rPr lang="en-US" b="1" dirty="0"/>
                  <a:t>nothing else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  <a:blipFill>
                <a:blip r:embed="rId2"/>
                <a:stretch>
                  <a:fillRect l="-2403" t="-192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8F143A0-E3C4-4045-A3D7-33E72240EAB7}"/>
              </a:ext>
            </a:extLst>
          </p:cNvPr>
          <p:cNvSpPr/>
          <p:nvPr/>
        </p:nvSpPr>
        <p:spPr>
          <a:xfrm rot="18923107">
            <a:off x="6843713" y="2800350"/>
            <a:ext cx="1584376" cy="1485900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70907B6-3D13-4EAD-AF32-6DE37F81FC55}"/>
              </a:ext>
            </a:extLst>
          </p:cNvPr>
          <p:cNvSpPr/>
          <p:nvPr/>
        </p:nvSpPr>
        <p:spPr>
          <a:xfrm rot="13902097">
            <a:off x="7688500" y="3545442"/>
            <a:ext cx="2066233" cy="336269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1C1C71-DEAA-4AC3-A6DD-BB3410F82BED}"/>
              </a:ext>
            </a:extLst>
          </p:cNvPr>
          <p:cNvSpPr/>
          <p:nvPr/>
        </p:nvSpPr>
        <p:spPr>
          <a:xfrm rot="7630595">
            <a:off x="9352693" y="2838540"/>
            <a:ext cx="2374063" cy="79545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 animBg="1"/>
      <p:bldP spid="54" grpId="0" animBg="1"/>
      <p:bldP spid="5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General unrestricted transformation from one perspective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2400" dirty="0"/>
                  <a:t>For planar transformation this becomes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  <a:blipFill>
                <a:blip r:embed="rId2"/>
                <a:stretch>
                  <a:fillRect l="-1006" t="-2621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6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General planar unrestricted transformation from one perspective plane to another can be defined in homogeneous coordinates 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is the perspective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  <a:blipFill>
                <a:blip r:embed="rId2"/>
                <a:stretch>
                  <a:fillRect l="-87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F49D95-8773-36DB-BB97-506E71740A5B}"/>
              </a:ext>
            </a:extLst>
          </p:cNvPr>
          <p:cNvCxnSpPr>
            <a:cxnSpLocks/>
          </p:cNvCxnSpPr>
          <p:nvPr/>
        </p:nvCxnSpPr>
        <p:spPr>
          <a:xfrm flipH="1">
            <a:off x="3285641" y="3600773"/>
            <a:ext cx="2433234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22215-33BF-1F91-DF1D-B25F8CBEF715}"/>
              </a:ext>
            </a:extLst>
          </p:cNvPr>
          <p:cNvCxnSpPr>
            <a:cxnSpLocks/>
          </p:cNvCxnSpPr>
          <p:nvPr/>
        </p:nvCxnSpPr>
        <p:spPr>
          <a:xfrm flipH="1">
            <a:off x="5501898" y="3600773"/>
            <a:ext cx="676760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ED1FF-CA44-1C6E-14C4-87690B12F8DC}"/>
              </a:ext>
            </a:extLst>
          </p:cNvPr>
          <p:cNvCxnSpPr>
            <a:cxnSpLocks/>
          </p:cNvCxnSpPr>
          <p:nvPr/>
        </p:nvCxnSpPr>
        <p:spPr>
          <a:xfrm>
            <a:off x="6524786" y="3600773"/>
            <a:ext cx="723255" cy="1203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65085-16B4-3C54-1C25-58678A60B9F4}"/>
              </a:ext>
            </a:extLst>
          </p:cNvPr>
          <p:cNvCxnSpPr>
            <a:cxnSpLocks/>
          </p:cNvCxnSpPr>
          <p:nvPr/>
        </p:nvCxnSpPr>
        <p:spPr>
          <a:xfrm>
            <a:off x="6974237" y="3600773"/>
            <a:ext cx="1689316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88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3" y="1012196"/>
            <a:ext cx="5279981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F3E8-97E1-EE94-03F3-389A0C7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3" y="3655176"/>
            <a:ext cx="3227350" cy="31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E739-77DD-DC2D-EEB1-C4BD3B2A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58" y="911173"/>
            <a:ext cx="5915777" cy="58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6"/>
            <a:ext cx="4696212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24513-49CA-99F8-94E9-F941AD68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2" y="3842299"/>
            <a:ext cx="3170195" cy="23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98A2F-C0BF-4C64-6A7A-284C73D9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6" y="1189493"/>
            <a:ext cx="6717717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6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Planar transforms </a:t>
                </a:r>
                <a:r>
                  <a:rPr lang="en-US" dirty="0"/>
                  <a:t>map between light scattered off objects and projections on a </a:t>
                </a:r>
                <a:r>
                  <a:rPr lang="en-US" b="1" dirty="0"/>
                  <a:t>camera image plane</a:t>
                </a:r>
                <a:r>
                  <a:rPr lang="en-US" dirty="0"/>
                  <a:t>  </a:t>
                </a:r>
              </a:p>
              <a:p>
                <a:r>
                  <a:rPr lang="en-US" b="1" dirty="0"/>
                  <a:t>Planar projective transformation </a:t>
                </a:r>
                <a:r>
                  <a:rPr lang="en-US" dirty="0"/>
                  <a:t>model based on </a:t>
                </a:r>
                <a:r>
                  <a:rPr lang="en-US" b="1" dirty="0"/>
                  <a:t>pinhole camera</a:t>
                </a:r>
              </a:p>
              <a:p>
                <a:r>
                  <a:rPr lang="en-US" dirty="0"/>
                  <a:t>Planar transformations use </a:t>
                </a:r>
                <a:r>
                  <a:rPr lang="en-US" b="1" dirty="0"/>
                  <a:t>projection matrix</a:t>
                </a:r>
              </a:p>
              <a:p>
                <a:pPr lvl="1"/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:pPr lvl="1"/>
                <a:r>
                  <a:rPr lang="en-US" b="1" dirty="0"/>
                  <a:t>2-D Similarity </a:t>
                </a:r>
                <a:r>
                  <a:rPr lang="en-US" dirty="0"/>
                  <a:t>– Rotation, translation, and scaling </a:t>
                </a:r>
              </a:p>
              <a:p>
                <a:pPr lvl="1"/>
                <a:r>
                  <a:rPr lang="en-US" b="1" dirty="0"/>
                  <a:t>Affine</a:t>
                </a:r>
                <a:r>
                  <a:rPr lang="en-US" dirty="0"/>
                  <a:t> - Rotation, translation, scaling, shearing  </a:t>
                </a:r>
              </a:p>
              <a:p>
                <a:pPr lvl="1"/>
                <a:r>
                  <a:rPr lang="en-US" b="1" dirty="0"/>
                  <a:t>Projective</a:t>
                </a:r>
                <a:r>
                  <a:rPr lang="en-US" dirty="0"/>
                  <a:t> – General transformation, 8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Projective transform or </a:t>
                </a:r>
                <a:r>
                  <a:rPr lang="en-US" b="1" dirty="0" err="1"/>
                  <a:t>homography</a:t>
                </a:r>
                <a:r>
                  <a:rPr lang="en-US" dirty="0"/>
                  <a:t> maps one camera pose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Requires a model for the cameras</a:t>
            </a:r>
          </a:p>
          <a:p>
            <a:pPr lvl="1"/>
            <a:r>
              <a:rPr lang="en-US" b="1" dirty="0"/>
              <a:t>Intrinsic</a:t>
            </a:r>
            <a:r>
              <a:rPr lang="en-US" dirty="0"/>
              <a:t> properties of cameras </a:t>
            </a:r>
          </a:p>
          <a:p>
            <a:pPr lvl="1"/>
            <a:r>
              <a:rPr lang="en-US" dirty="0"/>
              <a:t>Scene </a:t>
            </a:r>
            <a:r>
              <a:rPr lang="en-US" b="1" dirty="0"/>
              <a:t>extrinsic</a:t>
            </a:r>
            <a:r>
              <a:rPr lang="en-US" dirty="0"/>
              <a:t> from cameras </a:t>
            </a:r>
          </a:p>
          <a:p>
            <a:r>
              <a:rPr lang="en-US" dirty="0"/>
              <a:t>Solve system of camera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743113" y="1306907"/>
            <a:ext cx="1567120" cy="44540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638885" y="580283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55023" y="558801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7729887" y="5498857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1B69E-C4EC-A3F0-15C8-1F20F00D94A2}"/>
              </a:ext>
            </a:extLst>
          </p:cNvPr>
          <p:cNvSpPr/>
          <p:nvPr/>
        </p:nvSpPr>
        <p:spPr>
          <a:xfrm>
            <a:off x="10287287" y="5726934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to align images from two views?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Matching points </a:t>
            </a:r>
            <a:r>
              <a:rPr lang="en-US" dirty="0"/>
              <a:t>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use image transformations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C46A7AA9-CACB-4796-882F-686322836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27" name="Object 3">
                          <a:extLst>
                            <a:ext uri="{FF2B5EF4-FFF2-40B4-BE49-F238E27FC236}">
                              <a16:creationId xmlns:a16="http://schemas.microsoft.com/office/drawing/2014/main" id="{BC5A6254-D3A0-40F8-B157-1C6A91A7B3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891691DF-33CC-406A-BE4C-65E0D5470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</p:spTree>
    <p:extLst>
      <p:ext uri="{BB962C8B-B14F-4D97-AF65-F5344CB8AC3E}">
        <p14:creationId xmlns:p14="http://schemas.microsoft.com/office/powerpoint/2010/main" val="4171619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15070</TotalTime>
  <Words>2847</Words>
  <Application>Microsoft Office PowerPoint</Application>
  <PresentationFormat>Widescreen</PresentationFormat>
  <Paragraphs>568</Paragraphs>
  <Slides>67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Open Sans</vt:lpstr>
      <vt:lpstr>Script MT Bold</vt:lpstr>
      <vt:lpstr>Segoe</vt:lpstr>
      <vt:lpstr>Symbol</vt:lpstr>
      <vt:lpstr>Office Theme</vt:lpstr>
      <vt:lpstr>Equation</vt:lpstr>
      <vt:lpstr>CSCI E-25 Computer Vision</vt:lpstr>
      <vt:lpstr>Homography and Projections</vt:lpstr>
      <vt:lpstr>Homography and Projections</vt:lpstr>
      <vt:lpstr>   Planar transformations</vt:lpstr>
      <vt:lpstr>Projective Geometry </vt:lpstr>
      <vt:lpstr>Projective Geometry </vt:lpstr>
      <vt:lpstr>Stereo Vision Problem </vt:lpstr>
      <vt:lpstr>Image alignment</vt:lpstr>
      <vt:lpstr>Pinhole Camera Model</vt:lpstr>
      <vt:lpstr>Pinhole Camera</vt:lpstr>
      <vt:lpstr>The Nature of Images</vt:lpstr>
      <vt:lpstr>Pinhole Camera</vt:lpstr>
      <vt:lpstr>The Nature of Images</vt:lpstr>
      <vt:lpstr>Camera Model in Cartesian Coordinates</vt:lpstr>
      <vt:lpstr>Cartesian Coordinates for Images</vt:lpstr>
      <vt:lpstr>Pinhole Camera</vt:lpstr>
      <vt:lpstr>Coordinate System for Pinhole Camera</vt:lpstr>
      <vt:lpstr>Pinhole Camera Model</vt:lpstr>
      <vt:lpstr>Cartesian Coordinates for Images</vt:lpstr>
      <vt:lpstr>Focal Length</vt:lpstr>
      <vt:lpstr>Planar Transformations in Homogeneous Coordinates</vt:lpstr>
      <vt:lpstr>Homogenous Coordinates</vt:lpstr>
      <vt:lpstr>Pinhole Camera Model</vt:lpstr>
      <vt:lpstr>Transformations for Camera Model</vt:lpstr>
      <vt:lpstr>Transformations for Camera Model</vt:lpstr>
      <vt:lpstr>Pose Model in Cartesian Coordinates</vt:lpstr>
      <vt:lpstr>Pose Model in Homogenous Coordinates</vt:lpstr>
      <vt:lpstr>Pose Model in Homogenous Coordinates</vt:lpstr>
      <vt:lpstr>Camera Models in Homogeneous Coordinates</vt:lpstr>
      <vt:lpstr>Pinhole Camera Model in Homogeneous Coordinates</vt:lpstr>
      <vt:lpstr>Homogenous Coordinates</vt:lpstr>
      <vt:lpstr>Transformations for Camera Model</vt:lpstr>
      <vt:lpstr>Transformations for Camera Model</vt:lpstr>
      <vt:lpstr>Camera Model in Homogenous Coordinates</vt:lpstr>
      <vt:lpstr>Homogenous Coordinates</vt:lpstr>
      <vt:lpstr>Transformations for Camera Model</vt:lpstr>
      <vt:lpstr>Four Transformation Problems</vt:lpstr>
      <vt:lpstr>Four Transform Problems  </vt:lpstr>
      <vt:lpstr>Four Transform Problems  </vt:lpstr>
      <vt:lpstr>Four Transform Problems  </vt:lpstr>
      <vt:lpstr>Four Transformations </vt:lpstr>
      <vt:lpstr>Four Transform Problems  </vt:lpstr>
      <vt:lpstr>Four Transform Problems  </vt:lpstr>
      <vt:lpstr>Four Transformations </vt:lpstr>
      <vt:lpstr>Four Transformations </vt:lpstr>
      <vt:lpstr>Four Transformations </vt:lpstr>
      <vt:lpstr>Four Transformations </vt:lpstr>
      <vt:lpstr>Four Transform Problems  </vt:lpstr>
      <vt:lpstr>Four Transform Problems  </vt:lpstr>
      <vt:lpstr>Four Transform Problems  </vt:lpstr>
      <vt:lpstr>Four Transformations </vt:lpstr>
      <vt:lpstr>Four Transformations </vt:lpstr>
      <vt:lpstr>Four Transform Problems  </vt:lpstr>
      <vt:lpstr>Four Transformations </vt:lpstr>
      <vt:lpstr>Four Transformations </vt:lpstr>
      <vt:lpstr>Four Transformations </vt:lpstr>
      <vt:lpstr>Perspective Transformations and Homography</vt:lpstr>
      <vt:lpstr>Projective Geometry </vt:lpstr>
      <vt:lpstr>Projective Geometry </vt:lpstr>
      <vt:lpstr>Changing Camera Pose</vt:lpstr>
      <vt:lpstr>Changing Camera Pose</vt:lpstr>
      <vt:lpstr>Four Transformations </vt:lpstr>
      <vt:lpstr>Projective Transformation or Homography</vt:lpstr>
      <vt:lpstr>Projective Transformation or Homography</vt:lpstr>
      <vt:lpstr>Projective Transformation or Homography </vt:lpstr>
      <vt:lpstr>Projective Transformation or Homography 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485</cp:revision>
  <dcterms:created xsi:type="dcterms:W3CDTF">2022-01-24T17:07:03Z</dcterms:created>
  <dcterms:modified xsi:type="dcterms:W3CDTF">2025-03-25T01:21:04Z</dcterms:modified>
</cp:coreProperties>
</file>